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52" r:id="rId1"/>
  </p:sldMasterIdLst>
  <p:notesMasterIdLst>
    <p:notesMasterId r:id="rId21"/>
  </p:notesMasterIdLst>
  <p:handoutMasterIdLst>
    <p:handoutMasterId r:id="rId22"/>
  </p:handoutMasterIdLst>
  <p:sldIdLst>
    <p:sldId id="2110" r:id="rId2"/>
    <p:sldId id="5450" r:id="rId3"/>
    <p:sldId id="512" r:id="rId4"/>
    <p:sldId id="5444" r:id="rId5"/>
    <p:sldId id="5421" r:id="rId6"/>
    <p:sldId id="5459" r:id="rId7"/>
    <p:sldId id="5445" r:id="rId8"/>
    <p:sldId id="490" r:id="rId9"/>
    <p:sldId id="5451" r:id="rId10"/>
    <p:sldId id="5454" r:id="rId11"/>
    <p:sldId id="5452" r:id="rId12"/>
    <p:sldId id="5456" r:id="rId13"/>
    <p:sldId id="5457" r:id="rId14"/>
    <p:sldId id="5442" r:id="rId15"/>
    <p:sldId id="497" r:id="rId16"/>
    <p:sldId id="5458" r:id="rId17"/>
    <p:sldId id="5455" r:id="rId18"/>
    <p:sldId id="5453" r:id="rId19"/>
    <p:sldId id="5433" r:id="rId20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 userDrawn="1">
          <p15:clr>
            <a:srgbClr val="A4A3A4"/>
          </p15:clr>
        </p15:guide>
        <p15:guide id="2" pos="2932" userDrawn="1">
          <p15:clr>
            <a:srgbClr val="A4A3A4"/>
          </p15:clr>
        </p15:guide>
        <p15:guide id="3" orient="horz" pos="2932">
          <p15:clr>
            <a:srgbClr val="A4A3A4"/>
          </p15:clr>
        </p15:guide>
        <p15:guide id="4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1" name="Author" initials="A" lastIdx="0" clrIdx="1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003399"/>
    <a:srgbClr val="00548F"/>
    <a:srgbClr val="588725"/>
    <a:srgbClr val="98D259"/>
    <a:srgbClr val="FFFFFF"/>
    <a:srgbClr val="969696"/>
    <a:srgbClr val="A6A6A6"/>
    <a:srgbClr val="7DA8FF"/>
    <a:srgbClr val="669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26352A-BF0A-A544-95ED-B389D9D08BBD}" v="23" dt="2022-03-19T01:53:14.8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00" autoAdjust="0"/>
    <p:restoredTop sz="95238" autoAdjust="0"/>
  </p:normalViewPr>
  <p:slideViewPr>
    <p:cSldViewPr snapToGrid="0">
      <p:cViewPr varScale="1">
        <p:scale>
          <a:sx n="92" d="100"/>
          <a:sy n="92" d="100"/>
        </p:scale>
        <p:origin x="3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howGuides="1">
      <p:cViewPr varScale="1">
        <p:scale>
          <a:sx n="176" d="100"/>
          <a:sy n="176" d="100"/>
        </p:scale>
        <p:origin x="2502" y="138"/>
      </p:cViewPr>
      <p:guideLst>
        <p:guide orient="horz" pos="2212"/>
        <p:guide pos="2932"/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43343" cy="465455"/>
          </a:xfrm>
          <a:prstGeom prst="rect">
            <a:avLst/>
          </a:prstGeom>
        </p:spPr>
        <p:txBody>
          <a:bodyPr vert="horz" lIns="93308" tIns="46655" rIns="93308" bIns="4665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3"/>
            <a:ext cx="3043343" cy="465455"/>
          </a:xfrm>
          <a:prstGeom prst="rect">
            <a:avLst/>
          </a:prstGeom>
        </p:spPr>
        <p:txBody>
          <a:bodyPr vert="horz" lIns="93308" tIns="46655" rIns="93308" bIns="4665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3"/>
            <a:ext cx="3043343" cy="465455"/>
          </a:xfrm>
          <a:prstGeom prst="rect">
            <a:avLst/>
          </a:prstGeom>
        </p:spPr>
        <p:txBody>
          <a:bodyPr vert="horz" lIns="46655" tIns="46655" rIns="46655" bIns="46655" rtlCol="0" anchor="b"/>
          <a:lstStyle>
            <a:lvl1pPr algn="r">
              <a:defRPr sz="1200"/>
            </a:lvl1pPr>
          </a:lstStyle>
          <a:p>
            <a:fld id="{807231EB-E050-40E0-92C4-1D25120F13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Header Placeholder 1"/>
          <p:cNvSpPr txBox="1">
            <a:spLocks/>
          </p:cNvSpPr>
          <p:nvPr/>
        </p:nvSpPr>
        <p:spPr>
          <a:xfrm>
            <a:off x="3979758" y="2"/>
            <a:ext cx="3043343" cy="465455"/>
          </a:xfrm>
          <a:prstGeom prst="rect">
            <a:avLst/>
          </a:prstGeom>
        </p:spPr>
        <p:txBody>
          <a:bodyPr vert="horz" lIns="46655" tIns="46655" rIns="46655" bIns="46655" rtlCol="0"/>
          <a:lstStyle>
            <a:lvl1pPr algn="l">
              <a:defRPr sz="1200"/>
            </a:lvl1pPr>
          </a:lstStyle>
          <a:p>
            <a:pPr algn="r" defTabSz="933077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807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43343" cy="465455"/>
          </a:xfrm>
          <a:prstGeom prst="rect">
            <a:avLst/>
          </a:prstGeom>
        </p:spPr>
        <p:txBody>
          <a:bodyPr vert="horz" lIns="93308" tIns="46655" rIns="93308" bIns="4665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08" tIns="46655" rIns="93308" bIns="4665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308" tIns="46655" rIns="93308" bIns="4665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3"/>
            <a:ext cx="3043343" cy="465455"/>
          </a:xfrm>
          <a:prstGeom prst="rect">
            <a:avLst/>
          </a:prstGeom>
        </p:spPr>
        <p:txBody>
          <a:bodyPr vert="horz" lIns="93308" tIns="46655" rIns="93308" bIns="4665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3978133" y="8842033"/>
            <a:ext cx="3043343" cy="465455"/>
          </a:xfrm>
          <a:prstGeom prst="rect">
            <a:avLst/>
          </a:prstGeom>
        </p:spPr>
        <p:txBody>
          <a:bodyPr vert="horz" lIns="46655" tIns="46655" rIns="46655" bIns="46655" rtlCol="0" anchor="b"/>
          <a:lstStyle>
            <a:lvl1pPr algn="r">
              <a:defRPr sz="1200"/>
            </a:lvl1pPr>
          </a:lstStyle>
          <a:p>
            <a:fld id="{807231EB-E050-40E0-92C4-1D25120F13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Header Placeholder 1"/>
          <p:cNvSpPr txBox="1">
            <a:spLocks/>
          </p:cNvSpPr>
          <p:nvPr/>
        </p:nvSpPr>
        <p:spPr>
          <a:xfrm>
            <a:off x="3979758" y="2"/>
            <a:ext cx="3043343" cy="465455"/>
          </a:xfrm>
          <a:prstGeom prst="rect">
            <a:avLst/>
          </a:prstGeom>
        </p:spPr>
        <p:txBody>
          <a:bodyPr vert="horz" lIns="46655" tIns="46655" rIns="46655" bIns="46655" rtlCol="0"/>
          <a:lstStyle>
            <a:lvl1pPr algn="l">
              <a:defRPr sz="1200"/>
            </a:lvl1pPr>
          </a:lstStyle>
          <a:p>
            <a:pPr marL="0" marR="0" lvl="0" indent="0" algn="r" defTabSz="9330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91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231EB-E050-40E0-92C4-1D25120F138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930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B4A7A1CF-E3AF-431C-85D7-80DBB9AF375C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892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B4A7A1CF-E3AF-431C-85D7-80DBB9AF375C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350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231EB-E050-40E0-92C4-1D25120F138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744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2B05-4ADB-4B4D-8568-009EF06EAFB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920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D2B05-4ADB-4B4D-8568-009EF06EAFB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518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1"/>
          <p:cNvSpPr>
            <a:spLocks noGrp="1"/>
          </p:cNvSpPr>
          <p:nvPr>
            <p:ph type="title" hasCustomPrompt="1"/>
          </p:nvPr>
        </p:nvSpPr>
        <p:spPr>
          <a:xfrm>
            <a:off x="434171" y="1260797"/>
            <a:ext cx="10971028" cy="186204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ts val="4600"/>
              </a:lnSpc>
              <a:spcBef>
                <a:spcPts val="0"/>
              </a:spcBef>
              <a:defRPr sz="44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3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34169" y="3533055"/>
            <a:ext cx="10515600" cy="1169551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aseline="0"/>
            </a:lvl1pPr>
            <a:lvl2pPr marL="0" indent="0">
              <a:lnSpc>
                <a:spcPts val="2400"/>
              </a:lnSpc>
              <a:buFontTx/>
              <a:buNone/>
              <a:defRPr sz="2400"/>
            </a:lvl2pPr>
            <a:lvl3pPr marL="0" indent="0">
              <a:lnSpc>
                <a:spcPts val="2400"/>
              </a:lnSpc>
              <a:buFontTx/>
              <a:buNone/>
              <a:defRPr sz="2400"/>
            </a:lvl3pPr>
            <a:lvl4pPr marL="0" indent="0">
              <a:lnSpc>
                <a:spcPts val="2400"/>
              </a:lnSpc>
              <a:buFontTx/>
              <a:buNone/>
              <a:defRPr sz="2400"/>
            </a:lvl4pPr>
            <a:lvl5pPr marL="0" indent="0">
              <a:lnSpc>
                <a:spcPts val="2400"/>
              </a:lnSpc>
              <a:buFontTx/>
              <a:buNone/>
              <a:defRPr sz="2400"/>
            </a:lvl5pPr>
          </a:lstStyle>
          <a:p>
            <a:pPr lvl="0"/>
            <a:r>
              <a:rPr lang="en-US" dirty="0"/>
              <a:t>Conference name</a:t>
            </a:r>
          </a:p>
          <a:p>
            <a:pPr lvl="0"/>
            <a:r>
              <a:rPr lang="en-US" dirty="0"/>
              <a:t>Venue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0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34169" y="4940160"/>
            <a:ext cx="10515600" cy="65659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FontTx/>
              <a:buNone/>
              <a:defRPr sz="2400" b="0"/>
            </a:lvl1pPr>
            <a:lvl2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800"/>
            </a:lvl2pPr>
            <a:lvl3pPr marL="914377" indent="0">
              <a:buFontTx/>
              <a:buNone/>
              <a:defRPr sz="1800"/>
            </a:lvl3pPr>
            <a:lvl4pPr marL="1371566" indent="0">
              <a:buFontTx/>
              <a:buNone/>
              <a:defRPr sz="1800"/>
            </a:lvl4pPr>
            <a:lvl5pPr marL="1828754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Presenter</a:t>
            </a:r>
          </a:p>
          <a:p>
            <a:pPr lvl="0"/>
            <a:r>
              <a:rPr lang="en-US" dirty="0"/>
              <a:t>Presenter title</a:t>
            </a:r>
          </a:p>
        </p:txBody>
      </p:sp>
      <p:pic>
        <p:nvPicPr>
          <p:cNvPr id="6" name="cover logo.jpg">
            <a:extLst>
              <a:ext uri="{FF2B5EF4-FFF2-40B4-BE49-F238E27FC236}">
                <a16:creationId xmlns:a16="http://schemas.microsoft.com/office/drawing/2014/main" xmlns="" id="{1A773627-D978-434C-8DBF-A4F496A870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4824" y="6087341"/>
            <a:ext cx="1632181" cy="413058"/>
          </a:xfrm>
          <a:prstGeom prst="rect">
            <a:avLst/>
          </a:prstGeom>
          <a:ln w="3175">
            <a:miter lim="400000"/>
          </a:ln>
        </p:spPr>
      </p:pic>
      <p:pic>
        <p:nvPicPr>
          <p:cNvPr id="9" name="Picture 1" descr="page1image3359575520">
            <a:extLst>
              <a:ext uri="{FF2B5EF4-FFF2-40B4-BE49-F238E27FC236}">
                <a16:creationId xmlns:a16="http://schemas.microsoft.com/office/drawing/2014/main" xmlns="" id="{8F7B22CE-CB07-3643-A0A1-1BE930186A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55" y="5907272"/>
            <a:ext cx="3009265" cy="78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109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ver logo.jpg">
            <a:extLst>
              <a:ext uri="{FF2B5EF4-FFF2-40B4-BE49-F238E27FC236}">
                <a16:creationId xmlns:a16="http://schemas.microsoft.com/office/drawing/2014/main" xmlns="" id="{44C68EAE-553F-E248-B3D4-6650D1793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0953" y="6092795"/>
            <a:ext cx="1632181" cy="413058"/>
          </a:xfrm>
          <a:prstGeom prst="rect">
            <a:avLst/>
          </a:prstGeom>
          <a:ln w="3175">
            <a:miter lim="400000"/>
          </a:ln>
        </p:spPr>
      </p:pic>
      <p:pic>
        <p:nvPicPr>
          <p:cNvPr id="3" name="Picture 1" descr="page1image3359575520">
            <a:extLst>
              <a:ext uri="{FF2B5EF4-FFF2-40B4-BE49-F238E27FC236}">
                <a16:creationId xmlns:a16="http://schemas.microsoft.com/office/drawing/2014/main" xmlns="" id="{6F3BC9C3-99F2-AA4E-8B33-564D1551D5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0" y="5907272"/>
            <a:ext cx="3009265" cy="78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8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ver logo.jpg">
            <a:extLst>
              <a:ext uri="{FF2B5EF4-FFF2-40B4-BE49-F238E27FC236}">
                <a16:creationId xmlns:a16="http://schemas.microsoft.com/office/drawing/2014/main" xmlns="" id="{44C68EAE-553F-E248-B3D4-6650D1793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40571" y="6092795"/>
            <a:ext cx="1632181" cy="413058"/>
          </a:xfrm>
          <a:prstGeom prst="rect">
            <a:avLst/>
          </a:prstGeom>
          <a:ln w="3175">
            <a:miter lim="400000"/>
          </a:ln>
        </p:spPr>
      </p:pic>
      <p:pic>
        <p:nvPicPr>
          <p:cNvPr id="3" name="Picture 1" descr="page1image3359575520">
            <a:extLst>
              <a:ext uri="{FF2B5EF4-FFF2-40B4-BE49-F238E27FC236}">
                <a16:creationId xmlns:a16="http://schemas.microsoft.com/office/drawing/2014/main" xmlns="" id="{6F3BC9C3-99F2-AA4E-8B33-564D1551D5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0" y="5907272"/>
            <a:ext cx="3009265" cy="78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586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ver logo.jpg">
            <a:extLst>
              <a:ext uri="{FF2B5EF4-FFF2-40B4-BE49-F238E27FC236}">
                <a16:creationId xmlns:a16="http://schemas.microsoft.com/office/drawing/2014/main" xmlns="" id="{44C68EAE-553F-E248-B3D4-6650D1793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40571" y="6092795"/>
            <a:ext cx="1632181" cy="413058"/>
          </a:xfrm>
          <a:prstGeom prst="rect">
            <a:avLst/>
          </a:prstGeom>
          <a:ln w="3175">
            <a:miter lim="400000"/>
          </a:ln>
        </p:spPr>
      </p:pic>
      <p:pic>
        <p:nvPicPr>
          <p:cNvPr id="3" name="Picture 1" descr="page1image3359575520">
            <a:extLst>
              <a:ext uri="{FF2B5EF4-FFF2-40B4-BE49-F238E27FC236}">
                <a16:creationId xmlns:a16="http://schemas.microsoft.com/office/drawing/2014/main" xmlns="" id="{6F3BC9C3-99F2-AA4E-8B33-564D1551D5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50" y="5907272"/>
            <a:ext cx="3009265" cy="78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85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35" y="381006"/>
            <a:ext cx="11525780" cy="3975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3100"/>
              </a:lnSpc>
              <a:defRPr lang="en-US" sz="29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9535" y="835226"/>
            <a:ext cx="11525780" cy="32060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118872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cover logo.jpg">
            <a:extLst>
              <a:ext uri="{FF2B5EF4-FFF2-40B4-BE49-F238E27FC236}">
                <a16:creationId xmlns:a16="http://schemas.microsoft.com/office/drawing/2014/main" xmlns="" id="{C925AE38-6703-C44C-9B7C-5740BEBC4E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86392" y="6115051"/>
            <a:ext cx="1632181" cy="413058"/>
          </a:xfrm>
          <a:prstGeom prst="rect">
            <a:avLst/>
          </a:prstGeom>
          <a:ln w="3175">
            <a:miter lim="400000"/>
          </a:ln>
        </p:spPr>
      </p:pic>
      <p:pic>
        <p:nvPicPr>
          <p:cNvPr id="8" name="Picture 1" descr="page1image3359575520">
            <a:extLst>
              <a:ext uri="{FF2B5EF4-FFF2-40B4-BE49-F238E27FC236}">
                <a16:creationId xmlns:a16="http://schemas.microsoft.com/office/drawing/2014/main" xmlns="" id="{5F44ECD4-0D36-C44F-92F4-C5812DF960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0" y="5907272"/>
            <a:ext cx="3009265" cy="78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007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,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35" y="381006"/>
            <a:ext cx="11525780" cy="39754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3100"/>
              </a:lnSpc>
              <a:defRPr sz="29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99535" y="835226"/>
            <a:ext cx="11525780" cy="32060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93215" y="2112828"/>
            <a:ext cx="11525780" cy="180049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274313" indent="-274313">
              <a:spcBef>
                <a:spcPts val="600"/>
              </a:spcBef>
              <a:spcAft>
                <a:spcPts val="600"/>
              </a:spcAft>
              <a:buClr>
                <a:srgbClr val="FFCC33"/>
              </a:buClr>
              <a:buSzPct val="100000"/>
              <a:buFont typeface="Webdings" panose="05030102010509060703" pitchFamily="18" charset="2"/>
              <a:buChar char="4"/>
              <a:defRPr sz="2200">
                <a:latin typeface="Arial" pitchFamily="34" charset="0"/>
                <a:cs typeface="Arial" pitchFamily="34" charset="0"/>
              </a:defRPr>
            </a:lvl1pPr>
            <a:lvl2pPr marL="457189" indent="-182875">
              <a:spcBef>
                <a:spcPts val="600"/>
              </a:spcBef>
              <a:spcAft>
                <a:spcPts val="600"/>
              </a:spcAft>
              <a:buClr>
                <a:schemeClr val="bg1">
                  <a:lumMod val="65000"/>
                </a:schemeClr>
              </a:buClr>
              <a:buSzPct val="95000"/>
              <a:buFont typeface="Arial" pitchFamily="34" charset="0"/>
              <a:buChar char="–"/>
              <a:defRPr sz="2000">
                <a:latin typeface="Arial" pitchFamily="34" charset="0"/>
                <a:cs typeface="Arial" pitchFamily="34" charset="0"/>
              </a:defRPr>
            </a:lvl2pPr>
            <a:lvl3pPr marL="822939">
              <a:spcBef>
                <a:spcPts val="600"/>
              </a:spcBef>
              <a:spcAft>
                <a:spcPts val="600"/>
              </a:spcAft>
              <a:buClr>
                <a:schemeClr val="bg1">
                  <a:lumMod val="75000"/>
                </a:schemeClr>
              </a:buClr>
              <a:buFontTx/>
              <a:buNone/>
              <a:defRPr sz="1600">
                <a:latin typeface="Arial" pitchFamily="34" charset="0"/>
                <a:cs typeface="Arial" pitchFamily="34" charset="0"/>
              </a:defRPr>
            </a:lvl3pPr>
            <a:lvl4pPr marL="1371566">
              <a:spcBef>
                <a:spcPts val="600"/>
              </a:spcBef>
              <a:spcAft>
                <a:spcPts val="60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4pPr>
            <a:lvl5pPr>
              <a:spcBef>
                <a:spcPts val="0"/>
              </a:spcBef>
              <a:spcAft>
                <a:spcPts val="1000"/>
              </a:spcAft>
              <a:buFontTx/>
              <a:buNone/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118872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cover logo.jpg">
            <a:extLst>
              <a:ext uri="{FF2B5EF4-FFF2-40B4-BE49-F238E27FC236}">
                <a16:creationId xmlns:a16="http://schemas.microsoft.com/office/drawing/2014/main" xmlns="" id="{60D2EEF2-1844-9E47-B23A-530908D8DF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86392" y="6203651"/>
            <a:ext cx="1632181" cy="324457"/>
          </a:xfrm>
          <a:prstGeom prst="rect">
            <a:avLst/>
          </a:prstGeom>
          <a:ln w="3175">
            <a:miter lim="400000"/>
          </a:ln>
        </p:spPr>
      </p:pic>
      <p:pic>
        <p:nvPicPr>
          <p:cNvPr id="10" name="cover logo.jpg">
            <a:extLst>
              <a:ext uri="{FF2B5EF4-FFF2-40B4-BE49-F238E27FC236}">
                <a16:creationId xmlns:a16="http://schemas.microsoft.com/office/drawing/2014/main" xmlns="" id="{99B60A4A-5B09-DA43-AB36-4776940E7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86392" y="6115051"/>
            <a:ext cx="1632181" cy="413058"/>
          </a:xfrm>
          <a:prstGeom prst="rect">
            <a:avLst/>
          </a:prstGeom>
          <a:ln w="3175">
            <a:miter lim="400000"/>
          </a:ln>
        </p:spPr>
      </p:pic>
      <p:pic>
        <p:nvPicPr>
          <p:cNvPr id="11" name="Picture 1" descr="page1image3359575520">
            <a:extLst>
              <a:ext uri="{FF2B5EF4-FFF2-40B4-BE49-F238E27FC236}">
                <a16:creationId xmlns:a16="http://schemas.microsoft.com/office/drawing/2014/main" xmlns="" id="{E4D506FC-DDA5-A14A-85C9-046B779B0B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0" y="5907272"/>
            <a:ext cx="3009265" cy="78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981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/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045749" y="3300580"/>
            <a:ext cx="8223299" cy="10738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00"/>
              </a:lnSpc>
              <a:spcBef>
                <a:spcPts val="0"/>
              </a:spcBef>
              <a:buFontTx/>
              <a:buNone/>
              <a:defRPr sz="3000" b="1" baseline="0"/>
            </a:lvl1pPr>
            <a:lvl2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800"/>
            </a:lvl2pPr>
            <a:lvl3pPr marL="914377" indent="0">
              <a:buFontTx/>
              <a:buNone/>
              <a:defRPr sz="1800"/>
            </a:lvl3pPr>
            <a:lvl4pPr marL="1371566" indent="0">
              <a:buFontTx/>
              <a:buNone/>
              <a:defRPr sz="1800"/>
            </a:lvl4pPr>
            <a:lvl5pPr marL="1828754" indent="0">
              <a:buFontTx/>
              <a:buNone/>
              <a:defRPr sz="1800"/>
            </a:lvl5pPr>
          </a:lstStyle>
          <a:p>
            <a:pPr lvl="0"/>
            <a:r>
              <a:rPr lang="en-US" dirty="0"/>
              <a:t>Adrian Lund, Ph.D.</a:t>
            </a:r>
          </a:p>
          <a:p>
            <a:pPr lvl="0"/>
            <a:r>
              <a:rPr lang="en-US" dirty="0"/>
              <a:t>Managing Member, HITCH42 LLC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aklund18@gmail.com</a:t>
            </a:r>
          </a:p>
          <a:p>
            <a:pPr lvl="0"/>
            <a:r>
              <a:rPr lang="en-US" dirty="0"/>
              <a:t>@HITCH42Lund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28BF446-6643-0944-82C1-1DBDB8FEF017}"/>
              </a:ext>
            </a:extLst>
          </p:cNvPr>
          <p:cNvSpPr txBox="1"/>
          <p:nvPr userDrawn="1"/>
        </p:nvSpPr>
        <p:spPr>
          <a:xfrm>
            <a:off x="859692" y="6295296"/>
            <a:ext cx="128400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HITCH42 </a:t>
            </a:r>
            <a:r>
              <a:rPr lang="en-US" sz="1500" b="1" baseline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LLC</a:t>
            </a:r>
          </a:p>
        </p:txBody>
      </p:sp>
      <p:pic>
        <p:nvPicPr>
          <p:cNvPr id="4" name="cover logo.jpg">
            <a:extLst>
              <a:ext uri="{FF2B5EF4-FFF2-40B4-BE49-F238E27FC236}">
                <a16:creationId xmlns:a16="http://schemas.microsoft.com/office/drawing/2014/main" xmlns="" id="{63F94930-247A-7242-8FDD-F7D7843917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86392" y="6115051"/>
            <a:ext cx="1632181" cy="413058"/>
          </a:xfrm>
          <a:prstGeom prst="rect">
            <a:avLst/>
          </a:prstGeom>
          <a:ln w="3175">
            <a:miter lim="400000"/>
          </a:ln>
        </p:spPr>
      </p:pic>
      <p:pic>
        <p:nvPicPr>
          <p:cNvPr id="5" name="Picture 1" descr="page1image3359575520">
            <a:extLst>
              <a:ext uri="{FF2B5EF4-FFF2-40B4-BE49-F238E27FC236}">
                <a16:creationId xmlns:a16="http://schemas.microsoft.com/office/drawing/2014/main" xmlns="" id="{68A3C0E7-4522-DF4E-A82C-EA95A56A97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0" y="5907272"/>
            <a:ext cx="3009265" cy="78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698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2287E-3E92-4E74-B575-01BA577C98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74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99A75-C93B-46EF-BF2B-7D9E7F531464}" type="datetimeFigureOut">
              <a:rPr lang="en-GB" smtClean="0"/>
              <a:t>08/04/2022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2287E-3E92-4E74-B575-01BA577C98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700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44C907D-25D1-0144-940F-7DD9FC99D3E5}"/>
              </a:ext>
            </a:extLst>
          </p:cNvPr>
          <p:cNvSpPr/>
          <p:nvPr userDrawn="1"/>
        </p:nvSpPr>
        <p:spPr>
          <a:xfrm>
            <a:off x="0" y="0"/>
            <a:ext cx="12192000" cy="118872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04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4007" r:id="rId3"/>
    <p:sldLayoutId id="2147484008" r:id="rId4"/>
    <p:sldLayoutId id="2147483997" r:id="rId5"/>
    <p:sldLayoutId id="2147483999" r:id="rId6"/>
    <p:sldLayoutId id="2147484003" r:id="rId7"/>
    <p:sldLayoutId id="2147484005" r:id="rId8"/>
    <p:sldLayoutId id="2147484006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eancap.org/v2/" TargetMode="External"/><Relationship Id="rId4" Type="http://schemas.openxmlformats.org/officeDocument/2006/relationships/hyperlink" Target="http://www.globalncap.org/results/" TargetMode="External"/><Relationship Id="rId5" Type="http://schemas.openxmlformats.org/officeDocument/2006/relationships/hyperlink" Target="http://www.globalncap.org/safercarsforafrica/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latinncap.com/en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2CC0D8F9-8AD0-E24A-B6B6-2DEA2CEEA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71" y="1260797"/>
            <a:ext cx="10971028" cy="1229696"/>
          </a:xfrm>
        </p:spPr>
        <p:txBody>
          <a:bodyPr/>
          <a:lstStyle/>
          <a:p>
            <a:r>
              <a:rPr lang="en-US" sz="3600" dirty="0"/>
              <a:t>Global Road Safety and </a:t>
            </a:r>
            <a:br>
              <a:rPr lang="en-US" sz="3600" dirty="0"/>
            </a:br>
            <a:r>
              <a:rPr lang="en-US" sz="3600" dirty="0"/>
              <a:t>Activities of the Towards Zero Foundation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9370C677-4076-144C-9DF0-8AD46DBABF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4169" y="2549380"/>
            <a:ext cx="10515600" cy="1528624"/>
          </a:xfrm>
        </p:spPr>
        <p:txBody>
          <a:bodyPr/>
          <a:lstStyle/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Automotive Safety Council Annual Meeting</a:t>
            </a:r>
          </a:p>
          <a:p>
            <a:r>
              <a:rPr lang="en-US" sz="2400" b="1" dirty="0"/>
              <a:t>Bonita Springs, FL – 19 March 2022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628025F7-99AF-4F45-A8EE-BA5D66D6ED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169" y="4441394"/>
            <a:ext cx="10515600" cy="656590"/>
          </a:xfrm>
        </p:spPr>
        <p:txBody>
          <a:bodyPr/>
          <a:lstStyle/>
          <a:p>
            <a:r>
              <a:rPr lang="en-US" dirty="0"/>
              <a:t>Adrian Lund, Ph.D.</a:t>
            </a:r>
          </a:p>
          <a:p>
            <a:r>
              <a:rPr lang="en-US" dirty="0"/>
              <a:t>Trustee, Towards Zero Foundation</a:t>
            </a:r>
          </a:p>
        </p:txBody>
      </p:sp>
    </p:spTree>
    <p:extLst>
      <p:ext uri="{BB962C8B-B14F-4D97-AF65-F5344CB8AC3E}">
        <p14:creationId xmlns:p14="http://schemas.microsoft.com/office/powerpoint/2010/main" val="804807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xmlns="" id="{B20E9874-7212-C04A-A6BF-3B1502B03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750130"/>
            <a:ext cx="87249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1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622E4D2B-5C11-244A-9F04-3188BFFD4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952500"/>
            <a:ext cx="8458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19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79D7DF-6DEB-4042-9AC6-1F0E9A4D9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6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xmlns="" id="{B5A3FA6E-04CB-844D-A01E-75722DA30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1333500"/>
            <a:ext cx="65913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60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1C5737-6091-5044-993C-658203D15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India is catching up </a:t>
            </a:r>
            <a:r>
              <a:rPr lang="en-US"/>
              <a:t>with vehicle </a:t>
            </a:r>
            <a:r>
              <a:rPr lang="en-US" dirty="0"/>
              <a:t>safety standards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941110-3558-3E4D-B9FC-AE7F3BF754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2E3275-C891-A04B-9E68-872509A48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3106300"/>
            <a:ext cx="9944100" cy="36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FD7D92-BC98-C849-936A-637C773AC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3751696"/>
            <a:ext cx="9867900" cy="1765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3CF915-E8EB-D244-9FEB-AE434EF87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250" y="1565338"/>
            <a:ext cx="98806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1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5e0a2bde-bc3b-49f6-b91c-a435529d16ad@eurprd02">
            <a:extLst>
              <a:ext uri="{FF2B5EF4-FFF2-40B4-BE49-F238E27FC236}">
                <a16:creationId xmlns:a16="http://schemas.microsoft.com/office/drawing/2014/main" xmlns="" id="{7C542486-CE83-4784-8B8D-72AD35862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09" y="4764"/>
            <a:ext cx="7620001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9668d862-167c-4c0e-ada8-bb298e7514bc@eurprd02">
            <a:extLst>
              <a:ext uri="{FF2B5EF4-FFF2-40B4-BE49-F238E27FC236}">
                <a16:creationId xmlns:a16="http://schemas.microsoft.com/office/drawing/2014/main" xmlns="" id="{2E7FB38E-3298-4390-A78F-9148D91D2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532" y="3747479"/>
            <a:ext cx="513478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916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5775C0-D347-9543-99CA-D66B769F5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25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3A7821-5DBB-944C-8FC0-CA4FDD696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Latin NCAP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354EE7E-B058-D74F-8F1C-CAECA2909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82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B7F1F-67D8-5E4D-90F1-C019ED296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983824-BD4B-EC41-AE92-D61246B6C0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transport, van, car&#10;&#10;Description automatically generated">
            <a:extLst>
              <a:ext uri="{FF2B5EF4-FFF2-40B4-BE49-F238E27FC236}">
                <a16:creationId xmlns:a16="http://schemas.microsoft.com/office/drawing/2014/main" xmlns="" id="{E33A66B9-A365-A645-A6FC-60C1E77DB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8750"/>
            <a:ext cx="62484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73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B96D356-3D1D-4543-91C3-5A13BAC9CA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5749" y="3300580"/>
            <a:ext cx="8790978" cy="1073851"/>
          </a:xfrm>
        </p:spPr>
        <p:txBody>
          <a:bodyPr/>
          <a:lstStyle/>
          <a:p>
            <a:r>
              <a:rPr lang="en-US" dirty="0"/>
              <a:t>Adrian Lund, Ph.D.</a:t>
            </a:r>
          </a:p>
          <a:p>
            <a:r>
              <a:rPr lang="en-US" dirty="0"/>
              <a:t>Trustee, Global New Car Assessment Program</a:t>
            </a:r>
          </a:p>
          <a:p>
            <a:endParaRPr lang="en-US" dirty="0"/>
          </a:p>
          <a:p>
            <a:r>
              <a:rPr lang="en-US" dirty="0"/>
              <a:t>@HITCH42LUND</a:t>
            </a:r>
          </a:p>
          <a:p>
            <a:r>
              <a:rPr lang="en-US" dirty="0"/>
              <a:t>AKLUND18@GMAIL.COM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AC2474-56F1-0342-94CE-CEFA94B41931}"/>
              </a:ext>
            </a:extLst>
          </p:cNvPr>
          <p:cNvSpPr txBox="1"/>
          <p:nvPr/>
        </p:nvSpPr>
        <p:spPr>
          <a:xfrm>
            <a:off x="4585852" y="1163780"/>
            <a:ext cx="2822889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400" b="1" dirty="0">
                <a:latin typeface="Arial" pitchFamily="34" charset="0"/>
                <a:cs typeface="Arial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46727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6B8027-E250-DB48-B73E-08670A47F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Thank You for What You Do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515B50-A176-B142-9CA8-3DBAC1C56D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picture containing outdoor, engine&#10;&#10;Description automatically generated">
            <a:extLst>
              <a:ext uri="{FF2B5EF4-FFF2-40B4-BE49-F238E27FC236}">
                <a16:creationId xmlns:a16="http://schemas.microsoft.com/office/drawing/2014/main" xmlns="" id="{0AD301F3-0332-EF47-8D72-A89DA3F9DF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9532" y="1489957"/>
            <a:ext cx="5023200" cy="376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1873A7-0344-5744-AA4B-3B67CBC7D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87" y="866818"/>
            <a:ext cx="3690592" cy="501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59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D81BA96-9F4A-234C-9D23-ABB7ADBF6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Global NCAP is now Towards Zero Foundation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AA776747-31E8-2D47-A274-D8127C2E71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Which is …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6A19D86-0F02-414C-86A6-64C4754D13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215" y="1392390"/>
            <a:ext cx="11525780" cy="4164217"/>
          </a:xfrm>
        </p:spPr>
        <p:txBody>
          <a:bodyPr/>
          <a:lstStyle/>
          <a:p>
            <a:pPr fontAlgn="base"/>
            <a:r>
              <a:rPr lang="en-US" dirty="0"/>
              <a:t>A UK registered charity working internationally for a world free from road fatalities and life changing serious injuries by promoting safe and sustainable road transport. </a:t>
            </a:r>
          </a:p>
          <a:p>
            <a:pPr fontAlgn="base"/>
            <a:r>
              <a:rPr lang="en-US" dirty="0"/>
              <a:t>The Foundation endorses the ‘Safe System’ approach to guide journeys ‘towards zero’ and provides a platform for global partnerships working for ambitious improvements in public health on our roads, and supporting the transport related United Nations’ Sustainable Development Goals. </a:t>
            </a:r>
          </a:p>
          <a:p>
            <a:pPr fontAlgn="base"/>
            <a:r>
              <a:rPr lang="en-US" dirty="0"/>
              <a:t>The TZF’s current major projects include:</a:t>
            </a:r>
          </a:p>
          <a:p>
            <a:pPr lvl="1" fontAlgn="base"/>
            <a:r>
              <a:rPr lang="en-US" dirty="0"/>
              <a:t>The Global New Car Assessment Programme</a:t>
            </a:r>
          </a:p>
          <a:p>
            <a:pPr lvl="1" fontAlgn="base"/>
            <a:r>
              <a:rPr lang="en-US" dirty="0"/>
              <a:t>The Stop the Crash Partnership</a:t>
            </a:r>
          </a:p>
          <a:p>
            <a:pPr lvl="1" fontAlgn="base"/>
            <a:r>
              <a:rPr lang="en-US" dirty="0"/>
              <a:t>The Commonwealth Road Safety Initiative</a:t>
            </a:r>
          </a:p>
          <a:p>
            <a:pPr lvl="1" fontAlgn="base"/>
            <a:r>
              <a:rPr lang="en-US" dirty="0"/>
              <a:t>The ‘50 by 30’ campaign to halve global road deaths and serious injuries by 2030</a:t>
            </a:r>
          </a:p>
        </p:txBody>
      </p:sp>
    </p:spTree>
    <p:extLst>
      <p:ext uri="{BB962C8B-B14F-4D97-AF65-F5344CB8AC3E}">
        <p14:creationId xmlns:p14="http://schemas.microsoft.com/office/powerpoint/2010/main" val="287056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D81BA96-9F4A-234C-9D23-ABB7ADBF6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Towards Zero Foundation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6A19D86-0F02-414C-86A6-64C4754D13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215" y="1202267"/>
            <a:ext cx="11525780" cy="4636025"/>
          </a:xfrm>
        </p:spPr>
        <p:txBody>
          <a:bodyPr/>
          <a:lstStyle/>
          <a:p>
            <a:r>
              <a:rPr lang="en-US" dirty="0"/>
              <a:t>Principal officers </a:t>
            </a:r>
          </a:p>
          <a:p>
            <a:pPr lvl="1"/>
            <a:r>
              <a:rPr lang="en-US" dirty="0"/>
              <a:t>Chairman – Iain Cameron</a:t>
            </a:r>
          </a:p>
          <a:p>
            <a:pPr lvl="1"/>
            <a:r>
              <a:rPr lang="en-US" dirty="0"/>
              <a:t>President and CEO – David Ward</a:t>
            </a:r>
          </a:p>
          <a:p>
            <a:pPr lvl="1"/>
            <a:r>
              <a:rPr lang="en-US" dirty="0"/>
              <a:t>Secretary General GNCAP– Alejandro Furas</a:t>
            </a:r>
          </a:p>
          <a:p>
            <a:pPr lvl="1"/>
            <a:r>
              <a:rPr lang="en-US" dirty="0"/>
              <a:t>Secretary General TZF – Jessica Truong </a:t>
            </a:r>
          </a:p>
          <a:p>
            <a:r>
              <a:rPr lang="en-US" dirty="0"/>
              <a:t>Still funded principally by grants from</a:t>
            </a:r>
          </a:p>
          <a:p>
            <a:pPr lvl="1"/>
            <a:r>
              <a:rPr lang="en-US" dirty="0"/>
              <a:t>FIA Foundation</a:t>
            </a:r>
          </a:p>
          <a:p>
            <a:pPr lvl="1"/>
            <a:r>
              <a:rPr lang="en-US" dirty="0"/>
              <a:t>Bloomberg Philanthropies</a:t>
            </a:r>
          </a:p>
          <a:p>
            <a:pPr lvl="1"/>
            <a:r>
              <a:rPr lang="en-US" dirty="0"/>
              <a:t>Alexander Mosely Charitable Trust</a:t>
            </a:r>
          </a:p>
          <a:p>
            <a:r>
              <a:rPr lang="en-US" dirty="0"/>
              <a:t>Other national NCAPs support Global NCAP as Associate Members</a:t>
            </a:r>
          </a:p>
        </p:txBody>
      </p:sp>
    </p:spTree>
    <p:extLst>
      <p:ext uri="{BB962C8B-B14F-4D97-AF65-F5344CB8AC3E}">
        <p14:creationId xmlns:p14="http://schemas.microsoft.com/office/powerpoint/2010/main" val="264242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0EE6A-43CC-E044-AB70-76ADC3ADB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 by 30 – officially adopted by </a:t>
            </a:r>
            <a:r>
              <a:rPr lang="en-US"/>
              <a:t>WHO October 2021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BA8F5B-899C-4B48-BC48-F49FF29640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84" y="901892"/>
            <a:ext cx="8943976" cy="496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25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5F661C-C961-724B-A6AC-C2AE0A6A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the Crash Partnership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1086E8-F560-3043-A571-7F68003CE5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8F72E6B8-B48D-8640-B0E2-57D5383D4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50" y="2517360"/>
            <a:ext cx="3924300" cy="73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4F5AB2-BCAB-DC42-A1E8-3756428F4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1392583"/>
            <a:ext cx="78994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5814DF-5D31-1242-85A1-C6DFFE2E5DEF}"/>
              </a:ext>
            </a:extLst>
          </p:cNvPr>
          <p:cNvSpPr txBox="1"/>
          <p:nvPr/>
        </p:nvSpPr>
        <p:spPr>
          <a:xfrm>
            <a:off x="848139" y="3896139"/>
            <a:ext cx="108737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18-20 May ITF 2022 Summit: Transport for Inclusive Societies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Q3-4 2022 STC in Mexico with a focus on motorcycle ABS and 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Focus on powered 2-wheeler safety in ASEAN region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series of motorcycle ABS demonstrations in the lead up to the 28th ASEAN Transport Ministers </a:t>
            </a:r>
          </a:p>
          <a:p>
            <a:pPr lvl="1"/>
            <a:r>
              <a:rPr lang="en-US" dirty="0"/>
              <a:t>     Meeting late in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report on powered 2-wheeler safety and important role of Motorcycle ABS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611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F1383E-FC82-C642-A261-1135B5D42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NCAP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13D08E-3B23-B64B-9E57-7395FC3F4F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535" y="835226"/>
            <a:ext cx="11525780" cy="3206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5B12B1-FBB1-0B4F-8735-E04A69AE36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215" y="1558649"/>
            <a:ext cx="11525780" cy="4454229"/>
          </a:xfrm>
        </p:spPr>
        <p:txBody>
          <a:bodyPr/>
          <a:lstStyle/>
          <a:p>
            <a:r>
              <a:rPr lang="en-US" dirty="0"/>
              <a:t>Latin NCAP – initiated in 2010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>
                <a:solidFill>
                  <a:schemeClr val="accent2"/>
                </a:solidFill>
                <a:hlinkClick r:id="rId2"/>
              </a:rPr>
              <a:t>www</a:t>
            </a:r>
            <a:r>
              <a:rPr lang="en-US" dirty="0">
                <a:hlinkClick r:id="rId2"/>
              </a:rPr>
              <a:t>.latinncap.com/en/</a:t>
            </a:r>
            <a:endParaRPr lang="en-US" dirty="0"/>
          </a:p>
          <a:p>
            <a:r>
              <a:rPr lang="en-US" dirty="0"/>
              <a:t>ASEAN NCAP – initiated in 2012 (2011)</a:t>
            </a:r>
          </a:p>
          <a:p>
            <a:pPr lvl="1"/>
            <a:r>
              <a:rPr lang="en-US" dirty="0">
                <a:hlinkClick r:id="rId3"/>
              </a:rPr>
              <a:t>http://www.aseancap.org/v2/</a:t>
            </a:r>
            <a:r>
              <a:rPr lang="en-US" dirty="0"/>
              <a:t> </a:t>
            </a:r>
          </a:p>
          <a:p>
            <a:r>
              <a:rPr lang="en-US" dirty="0"/>
              <a:t>Safer cars for India – initiated in 2014</a:t>
            </a:r>
          </a:p>
          <a:p>
            <a:pPr lvl="1"/>
            <a:r>
              <a:rPr lang="en-US" dirty="0">
                <a:hlinkClick r:id="rId4"/>
              </a:rPr>
              <a:t>http://www.globalncap.org/results/</a:t>
            </a:r>
            <a:endParaRPr lang="en-US" dirty="0"/>
          </a:p>
          <a:p>
            <a:r>
              <a:rPr lang="en-US" dirty="0"/>
              <a:t>Safer cars for Africa – initiated in 2017</a:t>
            </a:r>
          </a:p>
          <a:p>
            <a:pPr lvl="1"/>
            <a:r>
              <a:rPr lang="en-US" dirty="0">
                <a:hlinkClick r:id="rId5"/>
              </a:rPr>
              <a:t>http://www.globalncap.org/safercarsforafrica/</a:t>
            </a:r>
            <a:r>
              <a:rPr lang="en-US" dirty="0"/>
              <a:t> 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20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31C4040-C292-4ECA-92B7-A55A1B11A3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20" y="3580141"/>
            <a:ext cx="3527334" cy="2353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81893CC-27A4-4361-A30D-FB36C2BE46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86" y="550391"/>
            <a:ext cx="3527334" cy="27548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D3D1E7-A420-8247-9313-F0576CFB8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565" y="0"/>
            <a:ext cx="4794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94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B2F83F46-2596-E54F-A608-6C3E0C744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66" y="237067"/>
            <a:ext cx="649782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19034"/>
      </p:ext>
    </p:extLst>
  </p:cSld>
  <p:clrMapOvr>
    <a:masterClrMapping/>
  </p:clrMapOvr>
</p:sld>
</file>

<file path=ppt/theme/theme1.xml><?xml version="1.0" encoding="utf-8"?>
<a:theme xmlns:a="http://schemas.openxmlformats.org/drawingml/2006/main" name="IIHS theme">
  <a:themeElements>
    <a:clrScheme name="Custom 1">
      <a:dk1>
        <a:srgbClr val="212121"/>
      </a:dk1>
      <a:lt1>
        <a:srgbClr val="FFFFFF"/>
      </a:lt1>
      <a:dk2>
        <a:srgbClr val="212121"/>
      </a:dk2>
      <a:lt2>
        <a:srgbClr val="FFFFFF"/>
      </a:lt2>
      <a:accent1>
        <a:srgbClr val="FFCC33"/>
      </a:accent1>
      <a:accent2>
        <a:srgbClr val="00548F"/>
      </a:accent2>
      <a:accent3>
        <a:srgbClr val="00CC00"/>
      </a:accent3>
      <a:accent4>
        <a:srgbClr val="FFFF33"/>
      </a:accent4>
      <a:accent5>
        <a:srgbClr val="FF9900"/>
      </a:accent5>
      <a:accent6>
        <a:srgbClr val="FF0000"/>
      </a:accent6>
      <a:hlink>
        <a:srgbClr val="1D1FFF"/>
      </a:hlink>
      <a:folHlink>
        <a:srgbClr val="FFFFF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-03-23 ASC Lund" id="{FB2533F5-4BDD-F24B-9F69-BCB36EFAFB8A}" vid="{8E5AB33D-D1C8-0D49-A210-5452BBCF99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IIHS theme</Template>
  <TotalTime>0</TotalTime>
  <Words>283</Words>
  <Application>Microsoft Macintosh PowerPoint</Application>
  <PresentationFormat>Widescreen</PresentationFormat>
  <Paragraphs>60</Paragraphs>
  <Slides>19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ＭＳ Ｐゴシック</vt:lpstr>
      <vt:lpstr>Webdings</vt:lpstr>
      <vt:lpstr>Arial</vt:lpstr>
      <vt:lpstr>IIHS theme</vt:lpstr>
      <vt:lpstr>Global Road Safety and  Activities of the Towards Zero Foundation</vt:lpstr>
      <vt:lpstr>A Thank You for What You Do</vt:lpstr>
      <vt:lpstr>Global NCAP is now Towards Zero Foundation</vt:lpstr>
      <vt:lpstr>Towards Zero Foundation</vt:lpstr>
      <vt:lpstr>50 by 30 – officially adopted by WHO October 2021</vt:lpstr>
      <vt:lpstr>Stop the Crash Partnership</vt:lpstr>
      <vt:lpstr>Global NCAP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India is catching up with vehicle safety standards</vt:lpstr>
      <vt:lpstr>PowerPoint Presentation</vt:lpstr>
      <vt:lpstr>PowerPoint Presentation</vt:lpstr>
      <vt:lpstr>Latin NCAP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2019-03-05T20:52:36Z</dcterms:created>
  <dcterms:modified xsi:type="dcterms:W3CDTF">2022-04-08T20:50:43Z</dcterms:modified>
</cp:coreProperties>
</file>